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6858000" cy="12192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14440" y="1995480"/>
            <a:ext cx="5829120" cy="4244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42720" y="2852640"/>
            <a:ext cx="6171840" cy="337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42720" y="6545880"/>
            <a:ext cx="6171840" cy="337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14440" y="1995480"/>
            <a:ext cx="5829120" cy="4244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42720" y="2852640"/>
            <a:ext cx="3011760" cy="337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505320" y="2852640"/>
            <a:ext cx="3011760" cy="337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342720" y="6545880"/>
            <a:ext cx="3011760" cy="337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3505320" y="6545880"/>
            <a:ext cx="3011760" cy="337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14440" y="1995480"/>
            <a:ext cx="5829120" cy="4244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42720" y="2852640"/>
            <a:ext cx="1987200" cy="337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2429640" y="2852640"/>
            <a:ext cx="1987200" cy="337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4516560" y="2852640"/>
            <a:ext cx="1987200" cy="337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342720" y="6545880"/>
            <a:ext cx="1987200" cy="337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2429640" y="6545880"/>
            <a:ext cx="1987200" cy="337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4516560" y="6545880"/>
            <a:ext cx="1987200" cy="337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14440" y="1995480"/>
            <a:ext cx="5829120" cy="4244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342720" y="2852640"/>
            <a:ext cx="6171840" cy="707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14440" y="1995480"/>
            <a:ext cx="5829120" cy="4244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42720" y="2852640"/>
            <a:ext cx="6171840" cy="707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14440" y="1995480"/>
            <a:ext cx="5829120" cy="4244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42720" y="2852640"/>
            <a:ext cx="3011760" cy="707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3505320" y="2852640"/>
            <a:ext cx="3011760" cy="707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14440" y="1995480"/>
            <a:ext cx="5829120" cy="4244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514440" y="1995480"/>
            <a:ext cx="5829120" cy="19675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14440" y="1995480"/>
            <a:ext cx="5829120" cy="4244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342720" y="2852640"/>
            <a:ext cx="3011760" cy="337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3505320" y="2852640"/>
            <a:ext cx="3011760" cy="707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342720" y="6545880"/>
            <a:ext cx="3011760" cy="337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14440" y="1995480"/>
            <a:ext cx="5829120" cy="4244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342720" y="2852640"/>
            <a:ext cx="3011760" cy="707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3505320" y="2852640"/>
            <a:ext cx="3011760" cy="337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3505320" y="6545880"/>
            <a:ext cx="3011760" cy="337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14440" y="1995480"/>
            <a:ext cx="5829120" cy="4244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42720" y="2852640"/>
            <a:ext cx="3011760" cy="337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3505320" y="2852640"/>
            <a:ext cx="3011760" cy="337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42720" y="6545880"/>
            <a:ext cx="6171840" cy="337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14440" y="1995480"/>
            <a:ext cx="5829120" cy="42444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  <a:buNone/>
            </a:pPr>
            <a:r>
              <a:rPr b="0" lang="pt-BR" sz="4500" spc="-1" strike="noStrike">
                <a:solidFill>
                  <a:srgbClr val="000000"/>
                </a:solidFill>
                <a:latin typeface="Calibri Light"/>
              </a:rPr>
              <a:t>Clique para editar o título Mestre</a:t>
            </a:r>
            <a:endParaRPr b="0" lang="en-US" sz="4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71600" y="11300040"/>
            <a:ext cx="1542600" cy="648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  <a:buNone/>
            </a:pPr>
            <a:fld id="{A72EF64B-D17D-469C-8181-E3CD92A65911}" type="datetime">
              <a:rPr b="0" lang="en-US" sz="900" spc="-1" strike="noStrike">
                <a:solidFill>
                  <a:srgbClr val="8b8b8b"/>
                </a:solidFill>
                <a:latin typeface="Calibri"/>
              </a:rPr>
              <a:t>2/29/24</a:t>
            </a:fld>
            <a:endParaRPr b="0" lang="pt-BR" sz="9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2271600" y="11300040"/>
            <a:ext cx="2314080" cy="648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4843440" y="11300040"/>
            <a:ext cx="1542600" cy="648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36F0106F-EC57-4157-A2F7-9ED22C87769D}" type="slidenum">
              <a:rPr b="0" lang="en-US" sz="90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pt-BR" sz="9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tângulo 24"/>
          <p:cNvSpPr/>
          <p:nvPr/>
        </p:nvSpPr>
        <p:spPr>
          <a:xfrm>
            <a:off x="0" y="2057400"/>
            <a:ext cx="6857640" cy="101271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2657520" y="6840"/>
            <a:ext cx="4200120" cy="2057040"/>
          </a:xfrm>
          <a:prstGeom prst="rect">
            <a:avLst/>
          </a:prstGeom>
          <a:solidFill>
            <a:srgbClr val="ff9900"/>
          </a:solidFill>
          <a:ln w="0">
            <a:noFill/>
          </a:ln>
        </p:spPr>
        <p:txBody>
          <a:bodyPr anchor="b">
            <a:normAutofit fontScale="89000"/>
          </a:bodyPr>
          <a:p>
            <a:pPr algn="ctr">
              <a:lnSpc>
                <a:spcPct val="90000"/>
              </a:lnSpc>
              <a:buNone/>
            </a:pPr>
            <a:r>
              <a:rPr b="1" lang="en-US" sz="2800" spc="-1" strike="noStrike">
                <a:solidFill>
                  <a:srgbClr val="385623"/>
                </a:solidFill>
                <a:latin typeface="Aptos Black"/>
              </a:rPr>
              <a:t>GRUPO DE ESTUDOS PSICANALÍTICOS DE SANTA CATARINA</a:t>
            </a:r>
            <a:br/>
            <a:r>
              <a:rPr b="1" lang="en-US" sz="2800" spc="-1" strike="noStrike">
                <a:solidFill>
                  <a:srgbClr val="385623"/>
                </a:solidFill>
                <a:latin typeface="Aptos Black"/>
              </a:rPr>
              <a:t>2024</a:t>
            </a:r>
            <a:br/>
            <a:r>
              <a:rPr b="1" lang="en-US" sz="1000" spc="-1" strike="noStrike">
                <a:solidFill>
                  <a:srgbClr val="ed7d31"/>
                </a:solidFill>
                <a:latin typeface="Aptos Black"/>
              </a:rPr>
              <a:t>.</a:t>
            </a:r>
            <a:endParaRPr b="0" lang="en-US" sz="1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857160" y="2495160"/>
            <a:ext cx="5143320" cy="2943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algn="ctr">
              <a:lnSpc>
                <a:spcPct val="90000"/>
              </a:lnSpc>
              <a:spcBef>
                <a:spcPts val="751"/>
              </a:spcBef>
              <a:buNone/>
              <a:tabLst>
                <a:tab algn="l" pos="0"/>
              </a:tabLst>
            </a:pPr>
            <a:r>
              <a:rPr b="0" lang="en-US" sz="3600" spc="-1" strike="noStrike">
                <a:solidFill>
                  <a:srgbClr val="385623"/>
                </a:solidFill>
                <a:latin typeface="Bahnschrift SemiBold"/>
              </a:rPr>
              <a:t>Curso:</a:t>
            </a:r>
            <a:endParaRPr b="0" lang="pt-BR" sz="36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751"/>
              </a:spcBef>
              <a:buNone/>
              <a:tabLst>
                <a:tab algn="l" pos="0"/>
              </a:tabLst>
            </a:pPr>
            <a:r>
              <a:rPr b="0" lang="en-US" sz="4400" spc="-1" strike="noStrike">
                <a:solidFill>
                  <a:srgbClr val="c55a11"/>
                </a:solidFill>
                <a:latin typeface="Bahnschrift SemiBold"/>
              </a:rPr>
              <a:t>“</a:t>
            </a:r>
            <a:r>
              <a:rPr b="0" lang="en-US" sz="4400" spc="-1" strike="noStrike">
                <a:solidFill>
                  <a:srgbClr val="c55a11"/>
                </a:solidFill>
                <a:latin typeface="Bahnschrift SemiBold"/>
              </a:rPr>
              <a:t>Introdução a Thomas Ogden”</a:t>
            </a:r>
            <a:endParaRPr b="0" lang="pt-BR" sz="4400" spc="-1" strike="noStrike">
              <a:latin typeface="Arial"/>
            </a:endParaRPr>
          </a:p>
        </p:txBody>
      </p:sp>
      <p:pic>
        <p:nvPicPr>
          <p:cNvPr id="43" name="Imagem 4" descr=""/>
          <p:cNvPicPr/>
          <p:nvPr/>
        </p:nvPicPr>
        <p:blipFill>
          <a:blip r:embed="rId1"/>
          <a:stretch/>
        </p:blipFill>
        <p:spPr>
          <a:xfrm>
            <a:off x="0" y="0"/>
            <a:ext cx="2657160" cy="2057040"/>
          </a:xfrm>
          <a:prstGeom prst="rect">
            <a:avLst/>
          </a:prstGeom>
          <a:ln w="0">
            <a:noFill/>
          </a:ln>
        </p:spPr>
      </p:pic>
      <p:sp>
        <p:nvSpPr>
          <p:cNvPr id="44" name="CaixaDeTexto 6"/>
          <p:cNvSpPr/>
          <p:nvPr/>
        </p:nvSpPr>
        <p:spPr>
          <a:xfrm>
            <a:off x="396000" y="4638240"/>
            <a:ext cx="5977080" cy="2284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buNone/>
            </a:pPr>
            <a:r>
              <a:rPr b="1" lang="pt-BR" sz="1800" spc="-1" strike="noStrike">
                <a:solidFill>
                  <a:srgbClr val="385623"/>
                </a:solidFill>
                <a:latin typeface="calibri"/>
              </a:rPr>
              <a:t>Programa:</a:t>
            </a:r>
            <a:endParaRPr b="0" lang="pt-BR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23/03 – 08:30 h - Apresentação do autor e obra (presencial)</a:t>
            </a:r>
            <a:endParaRPr b="0" lang="pt-BR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23/03 – 10:30 h – Sujeitos da Psicanálise (presencial)</a:t>
            </a:r>
            <a:endParaRPr b="0" lang="pt-BR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24/04 – 20:00 h – Terceiro Analítico Intersubjetivo (</a:t>
            </a:r>
            <a:r>
              <a:rPr b="0" i="1" lang="pt-BR" sz="1800" spc="-1" strike="noStrike">
                <a:solidFill>
                  <a:srgbClr val="000000"/>
                </a:solidFill>
                <a:latin typeface="calibri"/>
              </a:rPr>
              <a:t>on line</a:t>
            </a: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pt-BR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15/05 – 20:00 h – Matriz da mente (</a:t>
            </a:r>
            <a:r>
              <a:rPr b="0" i="1" lang="pt-BR" sz="1800" spc="-1" strike="noStrike">
                <a:solidFill>
                  <a:srgbClr val="000000"/>
                </a:solidFill>
                <a:latin typeface="calibri"/>
              </a:rPr>
              <a:t>on line</a:t>
            </a: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pt-BR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19/06 – 20:00 h – Posição Autista Contígua (</a:t>
            </a:r>
            <a:r>
              <a:rPr b="0" i="1" lang="pt-BR" sz="1800" spc="-1" strike="noStrike">
                <a:solidFill>
                  <a:srgbClr val="000000"/>
                </a:solidFill>
                <a:latin typeface="calibri"/>
              </a:rPr>
              <a:t>on line</a:t>
            </a: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pt-BR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21/08 – 20:00 h – Implicações clínicas – psicanálise ontológica (</a:t>
            </a:r>
            <a:r>
              <a:rPr b="0" i="1" lang="pt-BR" sz="1800" spc="-1" strike="noStrike">
                <a:solidFill>
                  <a:srgbClr val="000000"/>
                </a:solidFill>
                <a:latin typeface="calibri"/>
              </a:rPr>
              <a:t>on line </a:t>
            </a: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ou presencial)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45" name="CaixaDeTexto 7"/>
          <p:cNvSpPr/>
          <p:nvPr/>
        </p:nvSpPr>
        <p:spPr>
          <a:xfrm>
            <a:off x="440280" y="7257600"/>
            <a:ext cx="5977080" cy="155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buNone/>
            </a:pPr>
            <a:r>
              <a:rPr b="1" lang="pt-BR" sz="1800" spc="-1" strike="noStrike">
                <a:solidFill>
                  <a:srgbClr val="385623"/>
                </a:solidFill>
                <a:latin typeface="calibri"/>
              </a:rPr>
              <a:t>Coordenadora:</a:t>
            </a:r>
            <a:endParaRPr b="0" lang="pt-BR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1" lang="pt-BR" sz="2400" spc="-1" strike="noStrike">
                <a:solidFill>
                  <a:srgbClr val="ed7d31"/>
                </a:solidFill>
                <a:latin typeface="calibri"/>
              </a:rPr>
              <a:t>Patrícia Fabrício Lago</a:t>
            </a:r>
            <a:endParaRPr b="0" lang="pt-BR" sz="2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Médica psiquiatra e psicanalista</a:t>
            </a:r>
            <a:endParaRPr b="0" lang="pt-BR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Membro Associada da Sociedade Psicanalítica de Porto Alegre</a:t>
            </a:r>
            <a:endParaRPr b="0" lang="pt-BR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Membro Convidado do GEP/SC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46" name="Conector reto 10"/>
          <p:cNvSpPr/>
          <p:nvPr/>
        </p:nvSpPr>
        <p:spPr>
          <a:xfrm>
            <a:off x="484560" y="9086040"/>
            <a:ext cx="5888520" cy="360"/>
          </a:xfrm>
          <a:prstGeom prst="line">
            <a:avLst/>
          </a:prstGeom>
          <a:ln w="57150">
            <a:solidFill>
              <a:srgbClr val="ed7d3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47" name="CaixaDeTexto 22"/>
          <p:cNvSpPr/>
          <p:nvPr/>
        </p:nvSpPr>
        <p:spPr>
          <a:xfrm>
            <a:off x="396000" y="9286200"/>
            <a:ext cx="5977080" cy="258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buNone/>
            </a:pPr>
            <a:r>
              <a:rPr b="1" lang="pt-BR" sz="1800" spc="-1" strike="noStrike">
                <a:solidFill>
                  <a:srgbClr val="385623"/>
                </a:solidFill>
                <a:latin typeface="calibri"/>
              </a:rPr>
              <a:t>Público alvo:</a:t>
            </a:r>
            <a:endParaRPr b="0" lang="pt-BR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Associados do GEP/SC e convidados</a:t>
            </a:r>
            <a:endParaRPr b="0" lang="pt-BR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pt-BR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1" lang="pt-BR" sz="1800" spc="-1" strike="noStrike">
                <a:solidFill>
                  <a:srgbClr val="385623"/>
                </a:solidFill>
                <a:latin typeface="calibri"/>
              </a:rPr>
              <a:t>Local:</a:t>
            </a:r>
            <a:endParaRPr b="0" lang="pt-BR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Os encontros presenciais serão na sede do GEP/SC e os encontros </a:t>
            </a:r>
            <a:r>
              <a:rPr b="0" i="1" lang="pt-BR" sz="1800" spc="-1" strike="noStrike">
                <a:solidFill>
                  <a:srgbClr val="000000"/>
                </a:solidFill>
                <a:latin typeface="calibri"/>
              </a:rPr>
              <a:t>on line </a:t>
            </a: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pela plataforma </a:t>
            </a:r>
            <a:r>
              <a:rPr b="0" i="1" lang="pt-BR" sz="1800" spc="-1" strike="noStrike">
                <a:solidFill>
                  <a:srgbClr val="000000"/>
                </a:solidFill>
                <a:latin typeface="calibri"/>
              </a:rPr>
              <a:t>Whereby</a:t>
            </a:r>
            <a:endParaRPr b="0" lang="pt-BR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pt-BR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1" lang="pt-BR" sz="1800" spc="-1" strike="noStrike">
                <a:solidFill>
                  <a:srgbClr val="000000"/>
                </a:solidFill>
                <a:latin typeface="calibri"/>
              </a:rPr>
              <a:t>Inscrições:</a:t>
            </a:r>
            <a:endParaRPr b="0" lang="pt-BR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Secretaria do GEP/SC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e-mail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: secretaria@gep-sc.com.br)</a:t>
            </a: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. O evento será gratuito.</a:t>
            </a:r>
            <a:endParaRPr b="0" lang="pt-B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45</TotalTime>
  <Application>LibreOffice/7.2.6.2$Windows_X86_64 LibreOffice_project/b0ec3a565991f7569a5a7f5d24fed7f52653d754</Application>
  <AppVersion>15.0000</AppVersion>
  <Words>174</Words>
  <Paragraphs>23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2024-02-28T21:32:26Z</dcterms:created>
  <dc:creator>Ana Maria Michels</dc:creator>
  <dc:description/>
  <dc:language>pt-BR</dc:language>
  <cp:lastModifiedBy>Ana Maria Michels</cp:lastModifiedBy>
  <dcterms:modified xsi:type="dcterms:W3CDTF">2024-02-28T23:32:56Z</dcterms:modified>
  <cp:revision>2</cp:revision>
  <dc:subject/>
  <dc:title>GRUPO DE ESTUDOS PSICANALÍTICOS DE SANTA CATARINA 2024 .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1</vt:i4>
  </property>
</Properties>
</file>